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1013" r:id="rId2"/>
    <p:sldId id="869" r:id="rId3"/>
    <p:sldId id="870" r:id="rId4"/>
    <p:sldId id="992" r:id="rId5"/>
    <p:sldId id="873" r:id="rId6"/>
    <p:sldId id="984" r:id="rId7"/>
    <p:sldId id="1018" r:id="rId8"/>
    <p:sldId id="895" r:id="rId9"/>
    <p:sldId id="986" r:id="rId10"/>
    <p:sldId id="989" r:id="rId11"/>
    <p:sldId id="991" r:id="rId12"/>
    <p:sldId id="1014" r:id="rId13"/>
    <p:sldId id="995" r:id="rId14"/>
    <p:sldId id="990" r:id="rId15"/>
    <p:sldId id="902" r:id="rId16"/>
    <p:sldId id="903" r:id="rId17"/>
    <p:sldId id="1003" r:id="rId18"/>
    <p:sldId id="1023" r:id="rId19"/>
    <p:sldId id="1019" r:id="rId20"/>
    <p:sldId id="1020" r:id="rId21"/>
    <p:sldId id="1021" r:id="rId22"/>
    <p:sldId id="1022" r:id="rId23"/>
    <p:sldId id="904" r:id="rId24"/>
    <p:sldId id="996" r:id="rId25"/>
    <p:sldId id="1011" r:id="rId26"/>
    <p:sldId id="997" r:id="rId27"/>
    <p:sldId id="907" r:id="rId28"/>
    <p:sldId id="908" r:id="rId29"/>
    <p:sldId id="909" r:id="rId30"/>
    <p:sldId id="910" r:id="rId31"/>
    <p:sldId id="1012" r:id="rId32"/>
    <p:sldId id="993" r:id="rId33"/>
    <p:sldId id="1000" r:id="rId34"/>
    <p:sldId id="1001" r:id="rId35"/>
    <p:sldId id="1002" r:id="rId36"/>
    <p:sldId id="914" r:id="rId37"/>
    <p:sldId id="994" r:id="rId38"/>
    <p:sldId id="1004" r:id="rId39"/>
    <p:sldId id="1005" r:id="rId40"/>
    <p:sldId id="917" r:id="rId41"/>
    <p:sldId id="1006" r:id="rId42"/>
    <p:sldId id="919" r:id="rId43"/>
    <p:sldId id="920" r:id="rId44"/>
    <p:sldId id="1007" r:id="rId45"/>
    <p:sldId id="1009" r:id="rId46"/>
    <p:sldId id="921" r:id="rId47"/>
    <p:sldId id="922" r:id="rId48"/>
    <p:sldId id="946" r:id="rId49"/>
    <p:sldId id="923" r:id="rId50"/>
    <p:sldId id="924" r:id="rId51"/>
    <p:sldId id="1008" r:id="rId52"/>
    <p:sldId id="926" r:id="rId53"/>
    <p:sldId id="927" r:id="rId54"/>
    <p:sldId id="998" r:id="rId55"/>
    <p:sldId id="1010" r:id="rId56"/>
    <p:sldId id="930" r:id="rId57"/>
    <p:sldId id="835" r:id="rId58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25" autoAdjust="0"/>
    <p:restoredTop sz="75202" autoAdjust="0"/>
  </p:normalViewPr>
  <p:slideViewPr>
    <p:cSldViewPr>
      <p:cViewPr varScale="1">
        <p:scale>
          <a:sx n="85" d="100"/>
          <a:sy n="85" d="100"/>
        </p:scale>
        <p:origin x="96" y="1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7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497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8</a:t>
            </a:fld>
            <a:endParaRPr lang="en-GB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9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10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11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19</a:t>
            </a:fld>
            <a:endParaRPr lang="en-GB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32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20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32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32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3637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54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27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Part 1: MapReduce Algorithm </a:t>
            </a:r>
            <a:r>
              <a:rPr lang="en-US" sz="2600" b="0">
                <a:solidFill>
                  <a:schemeClr val="bg2"/>
                </a:solidFill>
                <a:latin typeface="Gill Sans"/>
                <a:cs typeface="Gill Sans"/>
              </a:rPr>
              <a:t>Design (4/4</a:t>
            </a:r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431/631 451/651 (Winter 2019)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Adam Roegiest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Kira Systems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January 17, 2019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125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</a:t>
            </a:r>
            <a:r>
              <a:rPr lang="en-US" sz="1800" b="0">
                <a:solidFill>
                  <a:schemeClr val="bg1"/>
                </a:solidFill>
                <a:latin typeface="Gill Sans"/>
                <a:cs typeface="Gill Sans"/>
              </a:rPr>
              <a:t>http://roegiest.com/bigdata-2019w/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5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But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428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You have limited control over data and execution flow!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809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All algorithms must be expressed in m, r, c, 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172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You don’t know: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53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Where mappers and reducers run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a mapper or reducer begins or finishes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input a particular mapper is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intermediate key a particular reducer is processing</a:t>
            </a:r>
          </a:p>
        </p:txBody>
      </p:sp>
    </p:spTree>
    <p:extLst>
      <p:ext uri="{BB962C8B-B14F-4D97-AF65-F5344CB8AC3E}">
        <p14:creationId xmlns:p14="http://schemas.microsoft.com/office/powerpoint/2010/main" val="357126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Tools 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 custom sort 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409255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Two Practical Tips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object creation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(Relatively) costly operation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Garbage collection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333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buffering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7146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Limited heap size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for small datasets, but won’t scale!</a:t>
            </a:r>
          </a:p>
        </p:txBody>
      </p:sp>
    </p:spTree>
    <p:extLst>
      <p:ext uri="{BB962C8B-B14F-4D97-AF65-F5344CB8AC3E}">
        <p14:creationId xmlns:p14="http://schemas.microsoft.com/office/powerpoint/2010/main" val="855584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Importance of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Ideal scaling characteristics: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data, twice the running time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resources, half the running time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can’t we achieve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Synchronization requires communication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Communication kills performance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Thus… avoid communication!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 intermediate data via local aggregation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Combiners can help</a:t>
            </a:r>
          </a:p>
        </p:txBody>
      </p:sp>
    </p:spTree>
    <p:extLst>
      <p:ext uri="{BB962C8B-B14F-4D97-AF65-F5344CB8AC3E}">
        <p14:creationId xmlns:p14="http://schemas.microsoft.com/office/powerpoint/2010/main" val="10579326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752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514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8194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5029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352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362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971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5527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4569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4203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2679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9624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4765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3718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6385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61722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30099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2385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4671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50716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62001" y="32867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86596" y="52578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679940" y="21336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605105" y="18288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4765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7813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8956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9624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590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Distributed Group By in MapReduce</a:t>
            </a:r>
          </a:p>
        </p:txBody>
      </p:sp>
    </p:spTree>
    <p:extLst>
      <p:ext uri="{BB962C8B-B14F-4D97-AF65-F5344CB8AC3E}">
        <p14:creationId xmlns:p14="http://schemas.microsoft.com/office/powerpoint/2010/main" val="24496212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What’s the impact of combiners?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Baseline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403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(word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emit(word, 1)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3660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Mapper Histogram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982212"/>
            <a:ext cx="708660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(word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counts(word)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((k, v) &lt;- counts)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emit(k, v)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12541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</a:p>
        </p:txBody>
      </p:sp>
    </p:spTree>
    <p:extLst>
      <p:ext uri="{BB962C8B-B14F-4D97-AF65-F5344CB8AC3E}">
        <p14:creationId xmlns:p14="http://schemas.microsoft.com/office/powerpoint/2010/main" val="19008552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  <p:bldP spid="10" grpId="0"/>
      <p:bldP spid="12" grpId="0"/>
      <p:bldP spid="13" grpId="0"/>
      <p:bldP spid="15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3048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Can we do even better?</a:t>
            </a:r>
          </a:p>
        </p:txBody>
      </p:sp>
    </p:spTree>
    <p:extLst>
      <p:ext uri="{BB962C8B-B14F-4D97-AF65-F5344CB8AC3E}">
        <p14:creationId xmlns:p14="http://schemas.microsoft.com/office/powerpoint/2010/main" val="1624585321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group values by key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sp>
        <p:nvSpPr>
          <p:cNvPr id="305" name="TextBox 304"/>
          <p:cNvSpPr txBox="1"/>
          <p:nvPr/>
        </p:nvSpPr>
        <p:spPr>
          <a:xfrm>
            <a:off x="6629400" y="632460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indent="-114300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* Important detail: reducers process keys in sorted order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5988844" y="5043337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19" name="TextBox 318"/>
          <p:cNvSpPr txBox="1"/>
          <p:nvPr/>
        </p:nvSpPr>
        <p:spPr>
          <a:xfrm>
            <a:off x="4688045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20" name="TextBox 319"/>
          <p:cNvSpPr txBox="1"/>
          <p:nvPr/>
        </p:nvSpPr>
        <p:spPr>
          <a:xfrm>
            <a:off x="3321844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21" name="TextBox 320"/>
          <p:cNvSpPr txBox="1">
            <a:spLocks noChangeArrowheads="1"/>
          </p:cNvSpPr>
          <p:nvPr/>
        </p:nvSpPr>
        <p:spPr bwMode="auto">
          <a:xfrm>
            <a:off x="6613402" y="5193010"/>
            <a:ext cx="2133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Logical view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097170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(The Scream)</a:t>
            </a:r>
          </a:p>
        </p:txBody>
      </p:sp>
    </p:spTree>
    <p:extLst>
      <p:ext uri="{BB962C8B-B14F-4D97-AF65-F5344CB8AC3E}">
        <p14:creationId xmlns:p14="http://schemas.microsoft.com/office/powerpoint/2010/main" val="38187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951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/>
          <p:cNvGrpSpPr/>
          <p:nvPr/>
        </p:nvGrpSpPr>
        <p:grpSpPr>
          <a:xfrm>
            <a:off x="1066800" y="1905000"/>
            <a:ext cx="2057401" cy="3886200"/>
            <a:chOff x="1143000" y="1676400"/>
            <a:chExt cx="2057401" cy="3886200"/>
          </a:xfrm>
        </p:grpSpPr>
        <p:sp>
          <p:nvSpPr>
            <p:cNvPr id="7" name="Rounded Rectangle 6"/>
            <p:cNvSpPr/>
            <p:nvPr/>
          </p:nvSpPr>
          <p:spPr bwMode="auto">
            <a:xfrm>
              <a:off x="11430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430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Mapper object</a:t>
              </a:r>
            </a:p>
          </p:txBody>
        </p:sp>
      </p:grpSp>
      <p:sp>
        <p:nvSpPr>
          <p:cNvPr id="10" name="Rounded Rectangle 9"/>
          <p:cNvSpPr/>
          <p:nvPr/>
        </p:nvSpPr>
        <p:spPr bwMode="auto">
          <a:xfrm>
            <a:off x="1295400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295400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1295400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cleanup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600200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 rot="10800000">
            <a:off x="3124200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57600" y="2328446"/>
            <a:ext cx="198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one object per task</a:t>
            </a:r>
          </a:p>
        </p:txBody>
      </p:sp>
      <p:grpSp>
        <p:nvGrpSpPr>
          <p:cNvPr id="63" name="Group 62"/>
          <p:cNvGrpSpPr/>
          <p:nvPr/>
        </p:nvGrpSpPr>
        <p:grpSpPr>
          <a:xfrm>
            <a:off x="6172199" y="1905000"/>
            <a:ext cx="2057401" cy="3886200"/>
            <a:chOff x="6019800" y="1676400"/>
            <a:chExt cx="2057401" cy="3886200"/>
          </a:xfrm>
        </p:grpSpPr>
        <p:sp>
          <p:nvSpPr>
            <p:cNvPr id="20" name="Rounded Rectangle 19"/>
            <p:cNvSpPr/>
            <p:nvPr/>
          </p:nvSpPr>
          <p:spPr bwMode="auto">
            <a:xfrm>
              <a:off x="60198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0198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Reducer object</a:t>
              </a:r>
            </a:p>
          </p:txBody>
        </p:sp>
      </p:grpSp>
      <p:sp>
        <p:nvSpPr>
          <p:cNvPr id="22" name="Rounded Rectangle 21"/>
          <p:cNvSpPr/>
          <p:nvPr/>
        </p:nvSpPr>
        <p:spPr bwMode="auto">
          <a:xfrm>
            <a:off x="6400799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23" name="Rounded Rectangle 22"/>
          <p:cNvSpPr/>
          <p:nvPr/>
        </p:nvSpPr>
        <p:spPr bwMode="auto">
          <a:xfrm>
            <a:off x="6400799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</a:t>
            </a:r>
          </a:p>
        </p:txBody>
      </p:sp>
      <p:sp>
        <p:nvSpPr>
          <p:cNvPr id="24" name="Rounded Rectangle 23"/>
          <p:cNvSpPr/>
          <p:nvPr/>
        </p:nvSpPr>
        <p:spPr bwMode="auto">
          <a:xfrm>
            <a:off x="6400799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cleanup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705599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26" name="Straight Arrow Connector 25"/>
          <p:cNvCxnSpPr/>
          <p:nvPr/>
        </p:nvCxnSpPr>
        <p:spPr bwMode="auto">
          <a:xfrm flipV="1">
            <a:off x="5638799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0800000">
            <a:off x="2895601" y="3934599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541207" y="3733800"/>
            <a:ext cx="16403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one call per input </a:t>
            </a:r>
            <a:b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key-value pair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495800" y="4368224"/>
            <a:ext cx="15745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one call per </a:t>
            </a:r>
            <a:b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intermediate key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rot="10800000" flipH="1">
            <a:off x="5791199" y="4570411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10" idx="3"/>
          </p:cNvCxnSpPr>
          <p:nvPr/>
        </p:nvCxnSpPr>
        <p:spPr bwMode="auto">
          <a:xfrm rot="10800000">
            <a:off x="2895601" y="3352800"/>
            <a:ext cx="762001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3200400"/>
            <a:ext cx="2005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API initialization hook</a:t>
            </a:r>
          </a:p>
        </p:txBody>
      </p:sp>
      <p:cxnSp>
        <p:nvCxnSpPr>
          <p:cNvPr id="35" name="Straight Arrow Connector 34"/>
          <p:cNvCxnSpPr>
            <a:endCxn id="22" idx="1"/>
          </p:cNvCxnSpPr>
          <p:nvPr/>
        </p:nvCxnSpPr>
        <p:spPr bwMode="auto">
          <a:xfrm flipV="1">
            <a:off x="5638800" y="3352800"/>
            <a:ext cx="761999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 bwMode="auto">
          <a:xfrm rot="10800000">
            <a:off x="2895602" y="5181600"/>
            <a:ext cx="914398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810000" y="5029200"/>
            <a:ext cx="1646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API cleanup hook</a:t>
            </a:r>
          </a:p>
        </p:txBody>
      </p:sp>
      <p:cxnSp>
        <p:nvCxnSpPr>
          <p:cNvPr id="40" name="Straight Arrow Connector 39"/>
          <p:cNvCxnSpPr/>
          <p:nvPr/>
        </p:nvCxnSpPr>
        <p:spPr bwMode="auto">
          <a:xfrm>
            <a:off x="5486399" y="5181600"/>
            <a:ext cx="914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11" idx="1"/>
            <a:endCxn id="15" idx="1"/>
          </p:cNvCxnSpPr>
          <p:nvPr/>
        </p:nvCxnSpPr>
        <p:spPr bwMode="auto">
          <a:xfrm rot="10800000" flipH="1">
            <a:off x="1295400" y="2743200"/>
            <a:ext cx="304800" cy="1524000"/>
          </a:xfrm>
          <a:prstGeom prst="curvedConnector3">
            <a:avLst>
              <a:gd name="adj1" fmla="val -43235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23" idx="3"/>
            <a:endCxn id="25" idx="3"/>
          </p:cNvCxnSpPr>
          <p:nvPr/>
        </p:nvCxnSpPr>
        <p:spPr bwMode="auto">
          <a:xfrm flipH="1" flipV="1">
            <a:off x="7696199" y="2743200"/>
            <a:ext cx="304800" cy="1524000"/>
          </a:xfrm>
          <a:prstGeom prst="curvedConnector3">
            <a:avLst>
              <a:gd name="adj1" fmla="val -39706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</a:t>
            </a:r>
          </a:p>
        </p:txBody>
      </p:sp>
    </p:spTree>
    <p:extLst>
      <p:ext uri="{BB962C8B-B14F-4D97-AF65-F5344CB8AC3E}">
        <p14:creationId xmlns:p14="http://schemas.microsoft.com/office/powerpoint/2010/main" val="1076514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5" grpId="0" animBg="1"/>
      <p:bldP spid="19" grpId="0"/>
      <p:bldP spid="22" grpId="0" animBg="1"/>
      <p:bldP spid="23" grpId="0" animBg="1"/>
      <p:bldP spid="24" grpId="0" animBg="1"/>
      <p:bldP spid="25" grpId="0" animBg="1"/>
      <p:bldP spid="28" grpId="0"/>
      <p:bldP spid="30" grpId="0"/>
      <p:bldP spid="34" grpId="0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Pseudo-Code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752600" y="2040791"/>
            <a:ext cx="5638800" cy="3293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class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Mapper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setup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() =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map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key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Long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String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) =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cleanup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() =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11606751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Map()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(word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counts(word)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cleanup()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((k, v) &lt;- counts)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emit(k, v)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 rot="20273313">
            <a:off x="4807279" y="2869298"/>
            <a:ext cx="407139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preserve state across</a:t>
            </a: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</a:b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input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key-value pairs!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Preserving State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370909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Design Pattern for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“In-mapper combining”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Fold the functionality of the combiner into the mapper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by preserving state across multiple map calls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B05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Speed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Why is this faster than actual combiners?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Explicit memory management required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Potential for order-dependent bugs</a:t>
            </a:r>
          </a:p>
        </p:txBody>
      </p:sp>
    </p:spTree>
    <p:extLst>
      <p:ext uri="{BB962C8B-B14F-4D97-AF65-F5344CB8AC3E}">
        <p14:creationId xmlns:p14="http://schemas.microsoft.com/office/powerpoint/2010/main" val="17696446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478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IMC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~80s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150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5.5m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</a:p>
        </p:txBody>
      </p:sp>
    </p:spTree>
    <p:extLst>
      <p:ext uri="{BB962C8B-B14F-4D97-AF65-F5344CB8AC3E}">
        <p14:creationId xmlns:p14="http://schemas.microsoft.com/office/powerpoint/2010/main" val="5002946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Combiner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Combiners and reducers share same method signature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Sometimes, reducers can serve as combiners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Often, not…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Remember: combiner are optional optimizations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Should not affect algorithm correctness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May be run 0, 1, or multiple times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329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Example: find average of integers associated with the same key</a:t>
            </a:r>
          </a:p>
        </p:txBody>
      </p:sp>
    </p:spTree>
    <p:extLst>
      <p:ext uri="{BB962C8B-B14F-4D97-AF65-F5344CB8AC3E}">
        <p14:creationId xmlns:p14="http://schemas.microsoft.com/office/powerpoint/2010/main" val="1915815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" y="60960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can’t we use reducer as combiner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1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value)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852363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value)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Combiner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((s, c)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s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c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486400" y="6019800"/>
            <a:ext cx="317106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doesn’t this work?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2</a:t>
            </a:r>
          </a:p>
        </p:txBody>
      </p:sp>
    </p:spTree>
    <p:extLst>
      <p:ext uri="{BB962C8B-B14F-4D97-AF65-F5344CB8AC3E}">
        <p14:creationId xmlns:p14="http://schemas.microsoft.com/office/powerpoint/2010/main" val="23493257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(value, 1))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Combiner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((s, c)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s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c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((s, c)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s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c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3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6934200" y="6019800"/>
            <a:ext cx="95731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Fixed?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34346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313926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4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929348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sums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Map()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sums(key)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counts(key)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cleanup()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(key &lt;-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counts.keys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emit(key, (sums(key), counts(key)))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5181600" y="6019800"/>
            <a:ext cx="36551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combiners still needed?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317637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200m integers across three char keys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670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6670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670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~60s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482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482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482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4384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Java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19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Scala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660900" y="486298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~70s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867400" y="433893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(default HashMap)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67400" y="4862982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(optimized HashMap)</a:t>
            </a:r>
          </a:p>
        </p:txBody>
      </p:sp>
    </p:spTree>
    <p:extLst>
      <p:ext uri="{BB962C8B-B14F-4D97-AF65-F5344CB8AC3E}">
        <p14:creationId xmlns:p14="http://schemas.microsoft.com/office/powerpoint/2010/main" val="1425852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37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Algorithm Design: Running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 = N x N matrix (N = vocabulary size)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ij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: number of times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i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co-occur in some context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(for concreteness, let’s say context = sentence)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8746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Distributional profiles as a way of measuring semantic distance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Semantic distance useful for many language processing tasks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Applications in lots of other domains</a:t>
            </a:r>
          </a:p>
        </p:txBody>
      </p:sp>
    </p:spTree>
    <p:extLst>
      <p:ext uri="{BB962C8B-B14F-4D97-AF65-F5344CB8AC3E}">
        <p14:creationId xmlns:p14="http://schemas.microsoft.com/office/powerpoint/2010/main" val="277533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MapReduce: Large Counting Problems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78165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  <a:b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= specific instance of a large counting problem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43651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event space (number of terms)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number of observations (the collection itself)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Goal: keep track of interesting statistics about the events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864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Basic approach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245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Mappers generate partial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Reducers aggregate partial counts</a:t>
            </a:r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5786735"/>
            <a:ext cx="914399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How do we aggregate partial counts efficiently?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72537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First Try: “Pairs”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all pairs, emit (a, b) → count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sum up counts associated with these pairs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Use combiners!</a:t>
            </a:r>
          </a:p>
        </p:txBody>
      </p:sp>
    </p:spTree>
    <p:extLst>
      <p:ext uri="{BB962C8B-B14F-4D97-AF65-F5344CB8AC3E}">
        <p14:creationId xmlns:p14="http://schemas.microsoft.com/office/powerpoint/2010/main" val="1593647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143000" y="1600200"/>
            <a:ext cx="7086600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(u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(v &lt;- neighbors(u))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emit((u, v), 1)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Pair,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emit(key, sum)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3859093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2867561"/>
            <a:ext cx="86868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Partitioner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getPartition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(key: Pair,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return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key.left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%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" y="10668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One more thing</a:t>
            </a:r>
            <a:r>
              <a:rPr kumimoji="0" lang="mr-IN" sz="2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…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462584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“Pairs”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Easy to implement, easy to understand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pairs to sort and shuffle around (upper bound?)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 many opportunities for combiners to work</a:t>
            </a:r>
          </a:p>
        </p:txBody>
      </p:sp>
    </p:spTree>
    <p:extLst>
      <p:ext uri="{BB962C8B-B14F-4D97-AF65-F5344CB8AC3E}">
        <p14:creationId xmlns:p14="http://schemas.microsoft.com/office/powerpoint/2010/main" val="7483620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Another Try: “Stripes”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295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group together pairs into an associative array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729335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pairs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term, emit a → { b: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c: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c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d: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… }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2286000" y="1752600"/>
            <a:ext cx="1274762" cy="1477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</a:rPr>
              <a:t>(a, b) → 1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c) → 2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d) → 5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e) → 3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f) → 2 </a:t>
            </a:r>
          </a:p>
        </p:txBody>
      </p:sp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3886200" y="22860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643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perform element-wise sum of associative arrays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590800" y="5172075"/>
            <a:ext cx="3886200" cy="923925"/>
            <a:chOff x="1447800" y="4953000"/>
            <a:chExt cx="3886200" cy="923925"/>
          </a:xfrm>
        </p:grpSpPr>
        <p:sp>
          <p:nvSpPr>
            <p:cNvPr id="15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16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7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  <p:sp>
        <p:nvSpPr>
          <p:cNvPr id="18" name="TextBox 17"/>
          <p:cNvSpPr txBox="1">
            <a:spLocks noChangeArrowheads="1"/>
          </p:cNvSpPr>
          <p:nvPr/>
        </p:nvSpPr>
        <p:spPr bwMode="auto">
          <a:xfrm rot="21222192">
            <a:off x="4117426" y="5827805"/>
            <a:ext cx="487495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cleverly-constructed data structure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kern="0" dirty="0">
                <a:solidFill>
                  <a:srgbClr val="FF0000"/>
                </a:solidFill>
                <a:latin typeface="Gill Sans"/>
                <a:cs typeface="Gill Sans"/>
              </a:rPr>
              <a:t>brings together partial results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982806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  <p:bldP spid="8" grpId="0"/>
      <p:bldP spid="9" grpId="0"/>
      <p:bldP spid="12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438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Perfect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95209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the point?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12082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More details: Lee et al. The Unified Logging Infrastructure for Data Analytics at Twitter.</a:t>
            </a:r>
          </a:p>
          <a:p>
            <a:pPr algn="ctr">
              <a:defRPr/>
            </a:pP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PVLDB, 5(12):1771-1780, 2012.</a:t>
            </a:r>
          </a:p>
        </p:txBody>
      </p:sp>
    </p:spTree>
    <p:extLst>
      <p:ext uri="{BB962C8B-B14F-4D97-AF65-F5344CB8AC3E}">
        <p14:creationId xmlns:p14="http://schemas.microsoft.com/office/powerpoint/2010/main" val="4916811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143000" y="1371600"/>
            <a:ext cx="708660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(u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(v &lt;- neighbors(u))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map(v)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emit(u, map)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[Map])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map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map)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4343400" y="31242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330700" y="5175666"/>
            <a:ext cx="3886200" cy="923925"/>
            <a:chOff x="1447800" y="4953000"/>
            <a:chExt cx="3886200" cy="923925"/>
          </a:xfrm>
        </p:grpSpPr>
        <p:sp>
          <p:nvSpPr>
            <p:cNvPr id="8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9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0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09610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“Stripes”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Far less sorting and shuffling of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make better use of combiners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difficult to implement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Underlying object more heavyweight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Overhead associated with data structure manipulations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Fundamental limitation in terms of size of event space</a:t>
            </a:r>
          </a:p>
        </p:txBody>
      </p:sp>
    </p:spTree>
    <p:extLst>
      <p:ext uri="{BB962C8B-B14F-4D97-AF65-F5344CB8AC3E}">
        <p14:creationId xmlns:p14="http://schemas.microsoft.com/office/powerpoint/2010/main" val="13450648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303963"/>
            <a:ext cx="5410200" cy="554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dirty="0">
                <a:solidFill>
                  <a:schemeClr val="bg2"/>
                </a:solidFill>
              </a:rPr>
              <a:t>Cluster size:</a:t>
            </a:r>
            <a:r>
              <a:rPr lang="en-US" sz="1000" b="0" dirty="0">
                <a:solidFill>
                  <a:schemeClr val="bg2"/>
                </a:solidFill>
              </a:rPr>
              <a:t> 38 cores</a:t>
            </a:r>
          </a:p>
          <a:p>
            <a:r>
              <a:rPr lang="en-US" sz="1000" dirty="0">
                <a:solidFill>
                  <a:schemeClr val="bg2"/>
                </a:solidFill>
              </a:rPr>
              <a:t>Data Source:</a:t>
            </a:r>
            <a:r>
              <a:rPr lang="en-US" sz="1000" b="0" dirty="0">
                <a:solidFill>
                  <a:schemeClr val="bg2"/>
                </a:solidFill>
              </a:rPr>
              <a:t> Associated Press </a:t>
            </a:r>
            <a:r>
              <a:rPr lang="en-US" sz="1000" b="0" dirty="0" err="1">
                <a:solidFill>
                  <a:schemeClr val="bg2"/>
                </a:solidFill>
              </a:rPr>
              <a:t>Worldstream</a:t>
            </a:r>
            <a:r>
              <a:rPr lang="en-US" sz="1000" b="0" dirty="0">
                <a:solidFill>
                  <a:schemeClr val="bg2"/>
                </a:solidFill>
              </a:rPr>
              <a:t> (APW) of the English </a:t>
            </a:r>
            <a:r>
              <a:rPr lang="en-US" sz="1000" b="0" dirty="0" err="1">
                <a:solidFill>
                  <a:schemeClr val="bg2"/>
                </a:solidFill>
              </a:rPr>
              <a:t>Gigaword</a:t>
            </a:r>
            <a:r>
              <a:rPr lang="en-US" sz="1000" b="0" dirty="0">
                <a:solidFill>
                  <a:schemeClr val="bg2"/>
                </a:solidFill>
              </a:rPr>
              <a:t> Corpus (v3), which contains 2.27 million documents (1.8 GB compressed, 5.7 GB uncompressed)</a:t>
            </a:r>
          </a:p>
        </p:txBody>
      </p:sp>
    </p:spTree>
    <p:extLst>
      <p:ext uri="{BB962C8B-B14F-4D97-AF65-F5344CB8AC3E}">
        <p14:creationId xmlns:p14="http://schemas.microsoft.com/office/powerpoint/2010/main" val="4102102119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-ec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914400"/>
            <a:ext cx="8915401" cy="534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81605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 &gt;&gt; Pairs?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CPU vs. RAM vs. disk vs.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pairs: sorting and shuffling data across the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Size and complexity of each key-value pair: de/serialization overhead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Load imbalance</a:t>
            </a:r>
          </a:p>
        </p:txBody>
      </p:sp>
    </p:spTree>
    <p:extLst>
      <p:ext uri="{BB962C8B-B14F-4D97-AF65-F5344CB8AC3E}">
        <p14:creationId xmlns:p14="http://schemas.microsoft.com/office/powerpoint/2010/main" val="12150288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Pairs: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a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lot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more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combining opportunities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aggregation at reduce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34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Stripes: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315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fewer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opportunities for combining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complex (slower) aggregation at reduce</a:t>
            </a:r>
          </a:p>
        </p:txBody>
      </p:sp>
    </p:spTree>
    <p:extLst>
      <p:ext uri="{BB962C8B-B14F-4D97-AF65-F5344CB8AC3E}">
        <p14:creationId xmlns:p14="http://schemas.microsoft.com/office/powerpoint/2010/main" val="10368950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616200"/>
            <a:ext cx="4889500" cy="7366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Relative Frequencies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estimate relative frequencies from counts?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57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do we want to do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15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do this with MapReduce?</a:t>
            </a:r>
          </a:p>
        </p:txBody>
      </p:sp>
    </p:spTree>
    <p:extLst>
      <p:ext uri="{BB962C8B-B14F-4D97-AF65-F5344CB8AC3E}">
        <p14:creationId xmlns:p14="http://schemas.microsoft.com/office/powerpoint/2010/main" val="38046865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TextBox 10"/>
          <p:cNvSpPr txBox="1">
            <a:spLocks noChangeArrowheads="1"/>
          </p:cNvSpPr>
          <p:nvPr/>
        </p:nvSpPr>
        <p:spPr bwMode="auto">
          <a:xfrm>
            <a:off x="0" y="1504950"/>
            <a:ext cx="91440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000" b="0" dirty="0">
                <a:solidFill>
                  <a:schemeClr val="bg1"/>
                </a:solidFill>
              </a:rPr>
              <a:t>a →  {b</a:t>
            </a:r>
            <a:r>
              <a:rPr lang="en-US" sz="2000" b="0" baseline="-25000" dirty="0">
                <a:solidFill>
                  <a:schemeClr val="bg1"/>
                </a:solidFill>
              </a:rPr>
              <a:t>1</a:t>
            </a:r>
            <a:r>
              <a:rPr lang="en-US" sz="2000" b="0" dirty="0">
                <a:solidFill>
                  <a:schemeClr val="bg1"/>
                </a:solidFill>
              </a:rPr>
              <a:t>:3, b</a:t>
            </a:r>
            <a:r>
              <a:rPr lang="en-US" sz="2000" b="0" baseline="-25000" dirty="0">
                <a:solidFill>
                  <a:schemeClr val="bg1"/>
                </a:solidFill>
              </a:rPr>
              <a:t>2</a:t>
            </a:r>
            <a:r>
              <a:rPr lang="en-US" sz="2000" b="0" dirty="0">
                <a:solidFill>
                  <a:schemeClr val="bg1"/>
                </a:solidFill>
              </a:rPr>
              <a:t> :12, b</a:t>
            </a:r>
            <a:r>
              <a:rPr lang="en-US" sz="2000" b="0" baseline="-25000" dirty="0">
                <a:solidFill>
                  <a:schemeClr val="bg1"/>
                </a:solidFill>
              </a:rPr>
              <a:t>3</a:t>
            </a:r>
            <a:r>
              <a:rPr lang="en-US" sz="2000" b="0" dirty="0">
                <a:solidFill>
                  <a:schemeClr val="bg1"/>
                </a:solidFill>
              </a:rPr>
              <a:t> :7, b</a:t>
            </a:r>
            <a:r>
              <a:rPr lang="en-US" sz="2000" b="0" baseline="-25000" dirty="0">
                <a:solidFill>
                  <a:schemeClr val="bg1"/>
                </a:solidFill>
              </a:rPr>
              <a:t>4</a:t>
            </a:r>
            <a:r>
              <a:rPr lang="en-US" sz="2000" b="0" dirty="0">
                <a:solidFill>
                  <a:schemeClr val="bg1"/>
                </a:solidFill>
              </a:rPr>
              <a:t> :1, … }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f(B|A): “Stripes”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Easy!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24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One pass to compute (a, *)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Another pass to directly compute f(B|A)</a:t>
            </a:r>
          </a:p>
        </p:txBody>
      </p:sp>
    </p:spTree>
    <p:extLst>
      <p:ext uri="{BB962C8B-B14F-4D97-AF65-F5344CB8AC3E}">
        <p14:creationId xmlns:p14="http://schemas.microsoft.com/office/powerpoint/2010/main" val="35713931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Computing relative frequencies requires marginal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But the marginal cannot be computed until you see all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Buffering is a bad idea!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67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if we could get the marginal count to arrive at the reducer first?</a:t>
            </a:r>
          </a:p>
        </p:txBody>
      </p:sp>
    </p:spTree>
    <p:extLst>
      <p:ext uri="{BB962C8B-B14F-4D97-AF65-F5344CB8AC3E}">
        <p14:creationId xmlns:p14="http://schemas.microsoft.com/office/powerpoint/2010/main" val="2500609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1630362" y="2254984"/>
            <a:ext cx="1475084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3" name="Right Arrow 4"/>
          <p:cNvSpPr>
            <a:spLocks noChangeArrowheads="1"/>
          </p:cNvSpPr>
          <p:nvPr/>
        </p:nvSpPr>
        <p:spPr bwMode="auto">
          <a:xfrm>
            <a:off x="3916362" y="2667734"/>
            <a:ext cx="914400" cy="3810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ltGray">
          <a:xfrm>
            <a:off x="1630362" y="1829534"/>
            <a:ext cx="1369286" cy="40011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*) → 32 </a:t>
            </a:r>
          </a:p>
        </p:txBody>
      </p:sp>
      <p:sp>
        <p:nvSpPr>
          <p:cNvPr id="17415" name="TextBox 7"/>
          <p:cNvSpPr txBox="1">
            <a:spLocks noChangeArrowheads="1"/>
          </p:cNvSpPr>
          <p:nvPr/>
        </p:nvSpPr>
        <p:spPr bwMode="auto">
          <a:xfrm>
            <a:off x="5335587" y="2254984"/>
            <a:ext cx="1874231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/ 32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3230562" y="1872397"/>
            <a:ext cx="35560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Reducer holds this value in memory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239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this to work: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4620161"/>
            <a:ext cx="640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Emit extra (a, *) for every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 mapper</a:t>
            </a:r>
          </a:p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Make sure all a’s get sent to same reducer (use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partitioner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Make sure (a, *) comes first (define sort order)</a:t>
            </a:r>
          </a:p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different 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545675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Algorithm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you express everything in terms of m, r, c, p?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Toward “design patterns”</a:t>
            </a:r>
          </a:p>
        </p:txBody>
      </p:sp>
    </p:spTree>
    <p:extLst>
      <p:ext uri="{BB962C8B-B14F-4D97-AF65-F5344CB8AC3E}">
        <p14:creationId xmlns:p14="http://schemas.microsoft.com/office/powerpoint/2010/main" val="35039576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“Order Inversion”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design pattern: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14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advantage of sorted key order at reducer to sequence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Get the marginal counts to arrive at the reducer before the joint counts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05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optimization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in-memory combining pattern to accumulate marginal counts</a:t>
            </a:r>
          </a:p>
        </p:txBody>
      </p:sp>
    </p:spTree>
    <p:extLst>
      <p:ext uri="{BB962C8B-B14F-4D97-AF65-F5344CB8AC3E}">
        <p14:creationId xmlns:p14="http://schemas.microsoft.com/office/powerpoint/2010/main" val="1910910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Synchronization: Pairs vs. Stripes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063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1: turn synchronization into an ordering 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4435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Sort keys into correct order of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Partition key space so each reducer receives appropriate set of partial results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multiple key-value pairs to perform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“pairs” approach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92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2: data structures that bring partial results together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73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reducer receives all the data it needs to complete the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“stripes” approach</a:t>
            </a:r>
          </a:p>
        </p:txBody>
      </p:sp>
    </p:spTree>
    <p:extLst>
      <p:ext uri="{BB962C8B-B14F-4D97-AF65-F5344CB8AC3E}">
        <p14:creationId xmlns:p14="http://schemas.microsoft.com/office/powerpoint/2010/main" val="16048552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we want to sort value also?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594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E.g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.,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→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4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8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)…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sorts input to reducers by key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743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Values may be arbitrarily ordered</a:t>
            </a:r>
          </a:p>
        </p:txBody>
      </p:sp>
    </p:spTree>
    <p:extLst>
      <p:ext uri="{BB962C8B-B14F-4D97-AF65-F5344CB8AC3E}">
        <p14:creationId xmlns:p14="http://schemas.microsoft.com/office/powerpoint/2010/main" val="2327078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Sorting: Solutions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553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34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“Value-to-key conversion” : form composite intermediate key, (k, v</a:t>
            </a:r>
            <a:r>
              <a:rPr lang="en-US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Let the execution framework do the sorting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Preserve state across multiple key-value pairs to handle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Anything else we need to do?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 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 values in memory, then sort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Why is this a bad idea?</a:t>
            </a:r>
          </a:p>
        </p:txBody>
      </p:sp>
    </p:spTree>
    <p:extLst>
      <p:ext uri="{BB962C8B-B14F-4D97-AF65-F5344CB8AC3E}">
        <p14:creationId xmlns:p14="http://schemas.microsoft.com/office/powerpoint/2010/main" val="29363709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Recap: Tools 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 custom sort 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117572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Issues and Tradeoffs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CPU vs. RAM vs. disk vs.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pairs: sorting and shuffling data across the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Size and complexity of each key-value pair: de/serialization overhead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imbalance</a:t>
            </a:r>
          </a:p>
        </p:txBody>
      </p:sp>
    </p:spTree>
    <p:extLst>
      <p:ext uri="{BB962C8B-B14F-4D97-AF65-F5344CB8AC3E}">
        <p14:creationId xmlns:p14="http://schemas.microsoft.com/office/powerpoint/2010/main" val="320184170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Debugging at Scale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784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Real-world data is messy!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165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There’s no such thing as “consistent data”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Watch out for corner cases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Isolate unexpected behavior, bring local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871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Works on small datasets, won’t scale… why?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36815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Memory management issues (buffering and object creation)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Too much intermediate data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Mangled input records</a:t>
            </a:r>
          </a:p>
        </p:txBody>
      </p:sp>
    </p:spTree>
    <p:extLst>
      <p:ext uri="{BB962C8B-B14F-4D97-AF65-F5344CB8AC3E}">
        <p14:creationId xmlns:p14="http://schemas.microsoft.com/office/powerpoint/2010/main" val="3641973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Google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209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MapReduce</a:t>
            </a:r>
          </a:p>
        </p:txBody>
      </p:sp>
    </p:spTree>
    <p:extLst>
      <p:ext uri="{BB962C8B-B14F-4D97-AF65-F5344CB8AC3E}">
        <p14:creationId xmlns:p14="http://schemas.microsoft.com/office/powerpoint/2010/main" val="130061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Programmer specifies four functions: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1839456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map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reduce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List[v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])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52525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All values with the same key are sent to the same reducer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393222"/>
            <a:ext cx="9144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partition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(k', p) → 0 ... p-1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Often a simple hash of the key, e.g., 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hash(k') mod n</a:t>
            </a:r>
            <a:endParaRPr lang="en-US" sz="2000" b="0" kern="0" dirty="0">
              <a:solidFill>
                <a:srgbClr val="00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Divides up key space for parallel reduce operations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</a:pPr>
            <a:endParaRPr lang="en-US" sz="2000" b="0" kern="0" dirty="0">
              <a:solidFill>
                <a:srgbClr val="000000"/>
              </a:solidFill>
              <a:latin typeface="Gill Sans"/>
              <a:cs typeface="Arial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combine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List[v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])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Mini-reducers that run in memory after the map phase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Used as an optimization to reduce network traffic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04510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The execution framework handles everything else…</a:t>
            </a:r>
          </a:p>
        </p:txBody>
      </p:sp>
    </p:spTree>
    <p:extLst>
      <p:ext uri="{BB962C8B-B14F-4D97-AF65-F5344CB8AC3E}">
        <p14:creationId xmlns:p14="http://schemas.microsoft.com/office/powerpoint/2010/main" val="136099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group values by key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sp>
        <p:nvSpPr>
          <p:cNvPr id="305" name="TextBox 304"/>
          <p:cNvSpPr txBox="1"/>
          <p:nvPr/>
        </p:nvSpPr>
        <p:spPr>
          <a:xfrm>
            <a:off x="6629400" y="632460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indent="-114300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* Important detail: reducers process keys in sorted order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5988844" y="5043337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19" name="TextBox 318"/>
          <p:cNvSpPr txBox="1"/>
          <p:nvPr/>
        </p:nvSpPr>
        <p:spPr>
          <a:xfrm>
            <a:off x="4688045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20" name="TextBox 319"/>
          <p:cNvSpPr txBox="1"/>
          <p:nvPr/>
        </p:nvSpPr>
        <p:spPr>
          <a:xfrm>
            <a:off x="3321844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9399094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“Everything Else”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657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scheduling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38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Assigns workers to map and reduce tasks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“data distribution”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Moves processes to data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466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synchronization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8479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Gathers, sorts, and shuffles intermediate data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errors and faults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781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Detects worker failures and restarts</a:t>
            </a:r>
          </a:p>
        </p:txBody>
      </p:sp>
    </p:spTree>
    <p:extLst>
      <p:ext uri="{BB962C8B-B14F-4D97-AF65-F5344CB8AC3E}">
        <p14:creationId xmlns:p14="http://schemas.microsoft.com/office/powerpoint/2010/main" val="388632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48755</TotalTime>
  <Words>3519</Words>
  <Application>Microsoft Office PowerPoint</Application>
  <PresentationFormat>On-screen Show (4:3)</PresentationFormat>
  <Paragraphs>724</Paragraphs>
  <Slides>57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3" baseType="lpstr">
      <vt:lpstr>Andale Mono</vt:lpstr>
      <vt:lpstr>Arial</vt:lpstr>
      <vt:lpstr>Arial Black</vt:lpstr>
      <vt:lpstr>Gill Sans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Adam Roegiest</cp:lastModifiedBy>
  <cp:revision>8983</cp:revision>
  <cp:lastPrinted>2017-01-11T17:00:08Z</cp:lastPrinted>
  <dcterms:created xsi:type="dcterms:W3CDTF">2012-08-31T06:36:49Z</dcterms:created>
  <dcterms:modified xsi:type="dcterms:W3CDTF">2019-01-17T02:40:59Z</dcterms:modified>
  <cp:category/>
</cp:coreProperties>
</file>